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9" r:id="rId3"/>
    <p:sldId id="268" r:id="rId4"/>
    <p:sldId id="269" r:id="rId5"/>
    <p:sldId id="270" r:id="rId6"/>
    <p:sldId id="271" r:id="rId7"/>
    <p:sldId id="281" r:id="rId8"/>
    <p:sldId id="282" r:id="rId9"/>
    <p:sldId id="283" r:id="rId10"/>
    <p:sldId id="257" r:id="rId11"/>
    <p:sldId id="258" r:id="rId12"/>
    <p:sldId id="260" r:id="rId13"/>
    <p:sldId id="262" r:id="rId14"/>
    <p:sldId id="263" r:id="rId15"/>
    <p:sldId id="264" r:id="rId16"/>
    <p:sldId id="267" r:id="rId17"/>
    <p:sldId id="285" r:id="rId18"/>
    <p:sldId id="286" r:id="rId19"/>
    <p:sldId id="287" r:id="rId20"/>
    <p:sldId id="288" r:id="rId21"/>
    <p:sldId id="289" r:id="rId22"/>
    <p:sldId id="261" r:id="rId23"/>
    <p:sldId id="290" r:id="rId24"/>
    <p:sldId id="291" r:id="rId25"/>
    <p:sldId id="292" r:id="rId26"/>
    <p:sldId id="266" r:id="rId27"/>
    <p:sldId id="293" r:id="rId28"/>
    <p:sldId id="294" r:id="rId29"/>
    <p:sldId id="295" r:id="rId30"/>
    <p:sldId id="296" r:id="rId31"/>
    <p:sldId id="297" r:id="rId32"/>
    <p:sldId id="26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3" autoAdjust="0"/>
    <p:restoredTop sz="71853" autoAdjust="0"/>
  </p:normalViewPr>
  <p:slideViewPr>
    <p:cSldViewPr snapToGrid="0">
      <p:cViewPr varScale="1">
        <p:scale>
          <a:sx n="49" d="100"/>
          <a:sy n="49" d="100"/>
        </p:scale>
        <p:origin x="5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C255A-F588-46FF-BA20-96F8DE5BC9D7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DBC4E-A10B-4FD9-ACE4-97DCD8BF2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78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ron_oxide" TargetMode="External"/><Relationship Id="rId3" Type="http://schemas.openxmlformats.org/officeDocument/2006/relationships/hyperlink" Target="https://en.wikipedia.org/wiki/Carbon" TargetMode="External"/><Relationship Id="rId7" Type="http://schemas.openxmlformats.org/officeDocument/2006/relationships/hyperlink" Target="https://en.wikipedia.org/wiki/Porou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Bituminous_coal" TargetMode="External"/><Relationship Id="rId5" Type="http://schemas.openxmlformats.org/officeDocument/2006/relationships/hyperlink" Target="https://en.wikipedia.org/wiki/Destructive_distillation" TargetMode="External"/><Relationship Id="rId10" Type="http://schemas.openxmlformats.org/officeDocument/2006/relationships/hyperlink" Target="https://en.wikipedia.org/wiki/Iron" TargetMode="External"/><Relationship Id="rId4" Type="http://schemas.openxmlformats.org/officeDocument/2006/relationships/hyperlink" Target="https://en.wikipedia.org/wiki/Coal" TargetMode="External"/><Relationship Id="rId9" Type="http://schemas.openxmlformats.org/officeDocument/2006/relationships/hyperlink" Target="https://en.wikipedia.org/wiki/Hematite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Origins ~1340 AD, evolved to present form</a:t>
            </a:r>
          </a:p>
          <a:p>
            <a:r>
              <a:rPr lang="en-US" dirty="0"/>
              <a:t>Cylindrical shaft lined with refractory material – bricks hard to melt</a:t>
            </a:r>
          </a:p>
          <a:p>
            <a:endParaRPr lang="en-US" dirty="0"/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Coke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fuel with few impurities and a high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arbon"/>
              </a:rPr>
              <a:t>carbon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content, usually made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al"/>
              </a:rPr>
              <a:t>coal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is the solid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arbon"/>
              </a:rPr>
              <a:t>carbonaceous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material derived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Destructive distillation"/>
              </a:rPr>
              <a:t>destructive distillation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low-ash, low-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sulphur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ituminous coal"/>
              </a:rPr>
              <a:t>bituminous coal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Cokes made from coal are grey, hard,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Porous"/>
              </a:rPr>
              <a:t>porous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The carbon monoxide produced by its combustion reduces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ron oxide"/>
              </a:rPr>
              <a:t>iron oxide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Hematite"/>
              </a:rPr>
              <a:t>hematite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in the production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Iron"/>
              </a:rPr>
              <a:t>iron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product.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1 Metric ton</a:t>
            </a:r>
            <a:r>
              <a:rPr lang="en-US" baseline="0" dirty="0"/>
              <a:t> Iron = 1.6 </a:t>
            </a:r>
            <a:r>
              <a:rPr lang="en-US" baseline="0" dirty="0" err="1"/>
              <a:t>mt</a:t>
            </a:r>
            <a:r>
              <a:rPr lang="en-US" baseline="0" dirty="0"/>
              <a:t> of pellets + 0.7 </a:t>
            </a:r>
            <a:r>
              <a:rPr lang="en-US" baseline="0" dirty="0" err="1"/>
              <a:t>mt</a:t>
            </a:r>
            <a:r>
              <a:rPr lang="en-US" baseline="0" dirty="0"/>
              <a:t> of coke + 0.2 </a:t>
            </a:r>
            <a:r>
              <a:rPr lang="en-US" baseline="0" dirty="0" err="1"/>
              <a:t>mt</a:t>
            </a:r>
            <a:r>
              <a:rPr lang="en-US" baseline="0" dirty="0"/>
              <a:t> of limestone + 3.6 </a:t>
            </a:r>
            <a:r>
              <a:rPr lang="en-US" baseline="0" dirty="0" err="1"/>
              <a:t>mt</a:t>
            </a:r>
            <a:r>
              <a:rPr lang="en-US" baseline="0" dirty="0"/>
              <a:t> of hot air (1600°C/3000°F)</a:t>
            </a:r>
          </a:p>
          <a:p>
            <a:r>
              <a:rPr lang="en-US" baseline="0" dirty="0"/>
              <a:t>Chemical reactions </a:t>
            </a:r>
            <a:r>
              <a:rPr lang="en-US" baseline="0" dirty="0">
                <a:sym typeface="Wingdings" panose="05000000000000000000" pitchFamily="2" charset="2"/>
              </a:rPr>
              <a:t> coke combusts to form CO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CO reduces Fe-oxides to Fe metal (and itself is oxidized to CO2)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FEB34-8495-48C2-A86C-7F341E9EE0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09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used in water purification (K permanganate) and dry cell </a:t>
            </a:r>
            <a:r>
              <a:rPr lang="en-US" dirty="0" err="1"/>
              <a:t>betteries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FEB34-8495-48C2-A86C-7F341E9EE0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10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Newer plants, lower operating costs</a:t>
            </a:r>
          </a:p>
          <a:p>
            <a:r>
              <a:rPr lang="en-US" dirty="0"/>
              <a:t>~50% of steel mills</a:t>
            </a:r>
            <a:r>
              <a:rPr lang="en-US" baseline="0" dirty="0"/>
              <a:t> and furnaces have shut down since the 70’s</a:t>
            </a:r>
          </a:p>
          <a:p>
            <a:r>
              <a:rPr lang="en-US" baseline="0" dirty="0"/>
              <a:t>~60% decrease in jobs in this industry (20,000 to 7,500)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FEB34-8495-48C2-A86C-7F341E9EE0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1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baseline="0" dirty="0"/>
              <a:t>mined, crushed, washed, dried and shipped</a:t>
            </a:r>
          </a:p>
          <a:p>
            <a:pPr marL="228600" indent="-228600">
              <a:buAutoNum type="arabicParenR"/>
            </a:pPr>
            <a:r>
              <a:rPr lang="en-US" baseline="0" dirty="0"/>
              <a:t>Make ore into alumina (Al2O3) </a:t>
            </a:r>
          </a:p>
          <a:p>
            <a:pPr marL="228600" indent="-228600">
              <a:buAutoNum type="arabicParenR"/>
            </a:pPr>
            <a:r>
              <a:rPr lang="en-US" baseline="0" dirty="0"/>
              <a:t>Then put alumina into molten </a:t>
            </a:r>
            <a:r>
              <a:rPr lang="en-US" baseline="0" dirty="0" err="1"/>
              <a:t>cryolite</a:t>
            </a:r>
            <a:r>
              <a:rPr lang="en-US" baseline="0" dirty="0"/>
              <a:t> (Na3AlF6) bath – this is both an electrolyte and solvent – reduces alumina to aluminum metal</a:t>
            </a:r>
          </a:p>
          <a:p>
            <a:pPr marL="228600" indent="-228600">
              <a:buAutoNum type="arabicParenR"/>
            </a:pPr>
            <a:r>
              <a:rPr lang="en-US" baseline="0" dirty="0"/>
              <a:t>This is high energy because temperature has to be maintained at 950°C, voltages must remain at 1000 volts, and electric currents at 150,000 amperes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5BA2C-6A66-4CFD-8F30-B89C3AC494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76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Al smelting powered by hydrothermal plants.</a:t>
            </a:r>
            <a:r>
              <a:rPr lang="en-US" baseline="0" dirty="0"/>
              <a:t> One coal fired plant in </a:t>
            </a:r>
            <a:r>
              <a:rPr lang="en-US" baseline="0" dirty="0" err="1"/>
              <a:t>Aus</a:t>
            </a:r>
            <a:r>
              <a:rPr lang="en-US" baseline="0" dirty="0"/>
              <a:t>, and they are building a geothermal energy plant in Iceland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5BA2C-6A66-4CFD-8F30-B89C3AC494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81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is for bauxite – the easiest Al</a:t>
            </a:r>
            <a:r>
              <a:rPr lang="en-US" baseline="0" dirty="0"/>
              <a:t> bearing material to smelt</a:t>
            </a:r>
          </a:p>
          <a:p>
            <a:r>
              <a:rPr lang="en-US" baseline="0" dirty="0"/>
              <a:t>Importance of recycling – energy saving by 95%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5BA2C-6A66-4CFD-8F30-B89C3AC494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27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Japan – 1985 – closed primary</a:t>
            </a:r>
            <a:r>
              <a:rPr lang="en-US" baseline="0" dirty="0"/>
              <a:t> Al production </a:t>
            </a:r>
          </a:p>
          <a:p>
            <a:r>
              <a:rPr lang="en-US" baseline="0" dirty="0"/>
              <a:t>100% </a:t>
            </a:r>
            <a:r>
              <a:rPr lang="en-US" dirty="0"/>
              <a:t>Import</a:t>
            </a:r>
            <a:r>
              <a:rPr lang="en-US" baseline="0" dirty="0"/>
              <a:t> Al scrap metal – this is awesome – its essentially like importing energy – as other countries put in the energy to produce that aluminum initially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5BA2C-6A66-4CFD-8F30-B89C3AC494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86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that – white </a:t>
            </a:r>
            <a:r>
              <a:rPr lang="en-US" dirty="0" err="1"/>
              <a:t>Pb</a:t>
            </a:r>
            <a:r>
              <a:rPr lang="en-US" dirty="0"/>
              <a:t> oxide was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5BA2C-6A66-4CFD-8F30-B89C3AC494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32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5BA2C-6A66-4CFD-8F30-B89C3AC494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89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illustration on </a:t>
            </a:r>
            <a:r>
              <a:rPr lang="en-US" dirty="0" err="1"/>
              <a:t>Pg</a:t>
            </a:r>
            <a:r>
              <a:rPr lang="en-US" dirty="0"/>
              <a:t> 260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5BA2C-6A66-4CFD-8F30-B89C3AC494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96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D65A-A489-4710-A4E9-F2C1288653C7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D7B6-49E1-4AF2-A1C4-7CBAE449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7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D65A-A489-4710-A4E9-F2C1288653C7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D7B6-49E1-4AF2-A1C4-7CBAE449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83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D65A-A489-4710-A4E9-F2C1288653C7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D7B6-49E1-4AF2-A1C4-7CBAE449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63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D65A-A489-4710-A4E9-F2C1288653C7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D7B6-49E1-4AF2-A1C4-7CBAE449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0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D65A-A489-4710-A4E9-F2C1288653C7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D7B6-49E1-4AF2-A1C4-7CBAE449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65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D65A-A489-4710-A4E9-F2C1288653C7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D7B6-49E1-4AF2-A1C4-7CBAE449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9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D65A-A489-4710-A4E9-F2C1288653C7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D7B6-49E1-4AF2-A1C4-7CBAE449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74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D65A-A489-4710-A4E9-F2C1288653C7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D7B6-49E1-4AF2-A1C4-7CBAE449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71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D65A-A489-4710-A4E9-F2C1288653C7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D7B6-49E1-4AF2-A1C4-7CBAE449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13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D65A-A489-4710-A4E9-F2C1288653C7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D7B6-49E1-4AF2-A1C4-7CBAE449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18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BD65A-A489-4710-A4E9-F2C1288653C7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D7B6-49E1-4AF2-A1C4-7CBAE449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72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BD65A-A489-4710-A4E9-F2C1288653C7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0D7B6-49E1-4AF2-A1C4-7CBAE4494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621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Metals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 7 and 8</a:t>
            </a:r>
          </a:p>
        </p:txBody>
      </p:sp>
    </p:spTree>
    <p:extLst>
      <p:ext uri="{BB962C8B-B14F-4D97-AF65-F5344CB8AC3E}">
        <p14:creationId xmlns:p14="http://schemas.microsoft.com/office/powerpoint/2010/main" val="4064876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enriched Fe-ores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3670"/>
            <a:ext cx="10515600" cy="4351338"/>
          </a:xfrm>
        </p:spPr>
        <p:txBody>
          <a:bodyPr/>
          <a:lstStyle/>
          <a:p>
            <a:r>
              <a:rPr lang="en-US" dirty="0"/>
              <a:t>BIF typically contain just 20-40% Iron</a:t>
            </a:r>
          </a:p>
          <a:p>
            <a:endParaRPr lang="en-US" dirty="0"/>
          </a:p>
          <a:p>
            <a:r>
              <a:rPr lang="en-US" dirty="0"/>
              <a:t>In some places, Intense chemical weathering has removed much of the silica/carbonate layers</a:t>
            </a:r>
          </a:p>
          <a:p>
            <a:pPr lvl="1"/>
            <a:r>
              <a:rPr lang="en-US" dirty="0"/>
              <a:t>Enriched residual ores are &gt;55% Iron</a:t>
            </a:r>
          </a:p>
        </p:txBody>
      </p:sp>
      <p:pic>
        <p:nvPicPr>
          <p:cNvPr id="9" name="Picture 10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467" y="260482"/>
            <a:ext cx="3598333" cy="269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18666" y="4989688"/>
            <a:ext cx="6649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Early mining of Iron – limited to these enriched ores</a:t>
            </a:r>
          </a:p>
        </p:txBody>
      </p:sp>
    </p:spTree>
    <p:extLst>
      <p:ext uri="{BB962C8B-B14F-4D97-AF65-F5344CB8AC3E}">
        <p14:creationId xmlns:p14="http://schemas.microsoft.com/office/powerpoint/2010/main" val="2562305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Great Precambrian Iron districts of the world: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Lake superior district, US</a:t>
            </a:r>
          </a:p>
          <a:p>
            <a:r>
              <a:rPr lang="en-US" dirty="0"/>
              <a:t>Labrador, Canada</a:t>
            </a:r>
          </a:p>
          <a:p>
            <a:r>
              <a:rPr lang="en-US" dirty="0"/>
              <a:t>Cerro Bolivar, Venezuela</a:t>
            </a:r>
          </a:p>
          <a:p>
            <a:r>
              <a:rPr lang="en-US" dirty="0"/>
              <a:t>Minas </a:t>
            </a:r>
            <a:r>
              <a:rPr lang="en-US" dirty="0" err="1"/>
              <a:t>Gerais</a:t>
            </a:r>
            <a:r>
              <a:rPr lang="en-US" dirty="0"/>
              <a:t>, Brazil</a:t>
            </a:r>
          </a:p>
          <a:p>
            <a:r>
              <a:rPr lang="en-US" dirty="0"/>
              <a:t>Hamersley, Australia</a:t>
            </a:r>
          </a:p>
          <a:p>
            <a:r>
              <a:rPr lang="en-US" dirty="0"/>
              <a:t>Krivoi Rog, Russia</a:t>
            </a:r>
          </a:p>
        </p:txBody>
      </p:sp>
      <p:pic>
        <p:nvPicPr>
          <p:cNvPr id="7" name="Picture 6" descr="Image result for lake superior BIF m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643" y="1825625"/>
            <a:ext cx="5680157" cy="330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568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Lake Superior District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48111" cy="4351338"/>
          </a:xfrm>
        </p:spPr>
        <p:txBody>
          <a:bodyPr/>
          <a:lstStyle/>
          <a:p>
            <a:r>
              <a:rPr lang="en-US" dirty="0"/>
              <a:t>These enriched portions of BIF ores were nearly all mined out by early 1900’s</a:t>
            </a:r>
          </a:p>
          <a:p>
            <a:r>
              <a:rPr lang="en-US" dirty="0"/>
              <a:t>How can we concentrate lower grade BIFs?</a:t>
            </a:r>
          </a:p>
          <a:p>
            <a:pPr lvl="1"/>
            <a:r>
              <a:rPr lang="en-US" dirty="0"/>
              <a:t>Grind the rock to powder </a:t>
            </a:r>
          </a:p>
          <a:p>
            <a:pPr lvl="1"/>
            <a:r>
              <a:rPr lang="en-US" dirty="0"/>
              <a:t>Separate Fe oxides from silicates</a:t>
            </a:r>
          </a:p>
          <a:p>
            <a:pPr lvl="1"/>
            <a:r>
              <a:rPr lang="en-US" dirty="0"/>
              <a:t>Mix with clay and form into pellets (~65% Fe)</a:t>
            </a:r>
          </a:p>
          <a:p>
            <a:endParaRPr lang="en-US" dirty="0"/>
          </a:p>
        </p:txBody>
      </p:sp>
      <p:pic>
        <p:nvPicPr>
          <p:cNvPr id="4" name="Picture 10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073" y="113727"/>
            <a:ext cx="3598333" cy="269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lake superior BIF min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101" y="2405062"/>
            <a:ext cx="538237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0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 furnaces</a:t>
            </a:r>
            <a:br>
              <a:rPr lang="en-US" dirty="0"/>
            </a:br>
            <a:r>
              <a:rPr lang="en-US" sz="3600" i="1" dirty="0"/>
              <a:t>smelting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Image result for blast furn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89" y="1685466"/>
            <a:ext cx="3298184" cy="439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blast furna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641" y="223848"/>
            <a:ext cx="6730647" cy="650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.wikimedia.org/wikipedia/commons/thumb/d/da/Koks_Brennstoff.jpg/220px-Koks_Brennstoff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5116773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88919" y="6333710"/>
            <a:ext cx="692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Coke</a:t>
            </a:r>
          </a:p>
        </p:txBody>
      </p:sp>
    </p:spTree>
    <p:extLst>
      <p:ext uri="{BB962C8B-B14F-4D97-AF65-F5344CB8AC3E}">
        <p14:creationId xmlns:p14="http://schemas.microsoft.com/office/powerpoint/2010/main" val="2461385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IR, American settlers mined small iron deposits in the Appalachians</a:t>
            </a:r>
          </a:p>
          <a:p>
            <a:r>
              <a:rPr lang="en-US" dirty="0"/>
              <a:t>In 1845 – the Lake Superior BIFs were discovered</a:t>
            </a:r>
          </a:p>
          <a:p>
            <a:r>
              <a:rPr lang="en-US" dirty="0"/>
              <a:t>Iron production shifted from Europe to the US – US dominated world Fe production from ~1900-1970</a:t>
            </a:r>
          </a:p>
          <a:p>
            <a:pPr lvl="1"/>
            <a:r>
              <a:rPr lang="en-US" dirty="0"/>
              <a:t>BIFs</a:t>
            </a:r>
          </a:p>
          <a:p>
            <a:pPr lvl="1"/>
            <a:r>
              <a:rPr lang="en-US" dirty="0"/>
              <a:t>Coal</a:t>
            </a:r>
          </a:p>
          <a:p>
            <a:pPr lvl="1"/>
            <a:r>
              <a:rPr lang="en-US" dirty="0"/>
              <a:t>Limestone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28F101-63C4-4088-AD55-690042E51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37" y="18255"/>
            <a:ext cx="10515600" cy="1325563"/>
          </a:xfrm>
        </p:spPr>
        <p:txBody>
          <a:bodyPr/>
          <a:lstStyle/>
          <a:p>
            <a:r>
              <a:rPr lang="en-US" dirty="0"/>
              <a:t>History of American steel industry</a:t>
            </a:r>
          </a:p>
        </p:txBody>
      </p:sp>
    </p:spTree>
    <p:extLst>
      <p:ext uri="{BB962C8B-B14F-4D97-AF65-F5344CB8AC3E}">
        <p14:creationId xmlns:p14="http://schemas.microsoft.com/office/powerpoint/2010/main" val="1746104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789"/>
            <a:ext cx="10515600" cy="47661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Production declined in Europe (and Japan) due to WWI, Great Depression, and WWII</a:t>
            </a:r>
          </a:p>
          <a:p>
            <a:pPr lvl="1"/>
            <a:r>
              <a:rPr lang="en-US" dirty="0"/>
              <a:t>US industry remained intact! </a:t>
            </a:r>
            <a:r>
              <a:rPr lang="en-US" dirty="0">
                <a:solidFill>
                  <a:srgbClr val="FFC000"/>
                </a:solidFill>
              </a:rPr>
              <a:t>Lion’s share of the world market ~1950s (47%)</a:t>
            </a:r>
          </a:p>
          <a:p>
            <a:pPr lvl="1"/>
            <a:endParaRPr lang="en-US" dirty="0"/>
          </a:p>
          <a:p>
            <a:r>
              <a:rPr lang="en-US" dirty="0"/>
              <a:t>But then… Europe and Japan rebuilt… with upgrades</a:t>
            </a:r>
          </a:p>
          <a:p>
            <a:pPr lvl="1"/>
            <a:r>
              <a:rPr lang="en-US" dirty="0"/>
              <a:t>Japan and China had cheap ocean shipping access to HUGE and very low-cost Fe deposits in Australia</a:t>
            </a:r>
          </a:p>
          <a:p>
            <a:pPr lvl="1"/>
            <a:r>
              <a:rPr lang="en-US" dirty="0"/>
              <a:t>Newer plants, lower operating costs</a:t>
            </a:r>
          </a:p>
          <a:p>
            <a:endParaRPr lang="en-US" dirty="0"/>
          </a:p>
          <a:p>
            <a:r>
              <a:rPr lang="en-US" dirty="0"/>
              <a:t>In 2008, US had just 7% of world Fe market</a:t>
            </a:r>
          </a:p>
          <a:p>
            <a:pPr marL="457200" lvl="1" indent="0">
              <a:buNone/>
            </a:pPr>
            <a:r>
              <a:rPr lang="en-US" dirty="0"/>
              <a:t>~50% of steel mills and furnaces have shut down since the 70’s</a:t>
            </a:r>
          </a:p>
          <a:p>
            <a:pPr marL="457200" lvl="1" indent="0">
              <a:buNone/>
            </a:pPr>
            <a:r>
              <a:rPr lang="en-US" dirty="0"/>
              <a:t>~60% decrease in jobs in this industry (20,000 to 7,500)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7937" y="18255"/>
            <a:ext cx="10515600" cy="1325563"/>
          </a:xfrm>
        </p:spPr>
        <p:txBody>
          <a:bodyPr/>
          <a:lstStyle/>
          <a:p>
            <a:r>
              <a:rPr lang="en-US" dirty="0"/>
              <a:t>History of American steel industry</a:t>
            </a:r>
          </a:p>
        </p:txBody>
      </p:sp>
    </p:spTree>
    <p:extLst>
      <p:ext uri="{BB962C8B-B14F-4D97-AF65-F5344CB8AC3E}">
        <p14:creationId xmlns:p14="http://schemas.microsoft.com/office/powerpoint/2010/main" val="1659108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04E34-D0AC-4706-82AC-20D5AFAAA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Aluminum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DC12-2BD9-4689-9465-8FE61CA88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most abundant metal (after Si)</a:t>
            </a:r>
          </a:p>
          <a:p>
            <a:r>
              <a:rPr lang="en-US" dirty="0"/>
              <a:t>BUT very difficult to free from most mineral forms</a:t>
            </a:r>
          </a:p>
          <a:p>
            <a:pPr lvl="1"/>
            <a:r>
              <a:rPr lang="en-US" dirty="0"/>
              <a:t>Only been mined for last 125 years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most widely used metal (after Iron)</a:t>
            </a:r>
          </a:p>
        </p:txBody>
      </p:sp>
    </p:spTree>
    <p:extLst>
      <p:ext uri="{BB962C8B-B14F-4D97-AF65-F5344CB8AC3E}">
        <p14:creationId xmlns:p14="http://schemas.microsoft.com/office/powerpoint/2010/main" val="1912467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Aluminum use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 uses the most aluminum (44 </a:t>
            </a:r>
            <a:r>
              <a:rPr lang="en-US" dirty="0" err="1"/>
              <a:t>lbs</a:t>
            </a:r>
            <a:r>
              <a:rPr lang="en-US" dirty="0"/>
              <a:t>/person/</a:t>
            </a:r>
            <a:r>
              <a:rPr lang="en-US" dirty="0" err="1"/>
              <a:t>yr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Transportation (38%)</a:t>
            </a:r>
          </a:p>
          <a:p>
            <a:pPr lvl="1"/>
            <a:r>
              <a:rPr lang="en-US" dirty="0"/>
              <a:t>Packaging (22%)</a:t>
            </a:r>
          </a:p>
          <a:p>
            <a:pPr lvl="1"/>
            <a:r>
              <a:rPr lang="en-US" dirty="0"/>
              <a:t>Building materials (16%)</a:t>
            </a:r>
          </a:p>
          <a:p>
            <a:pPr lvl="1"/>
            <a:r>
              <a:rPr lang="en-US" dirty="0"/>
              <a:t>Electrical (7%)</a:t>
            </a:r>
          </a:p>
          <a:p>
            <a:pPr lvl="1"/>
            <a:r>
              <a:rPr lang="en-US" dirty="0"/>
              <a:t>Other consumer goods (7%)</a:t>
            </a:r>
          </a:p>
        </p:txBody>
      </p:sp>
      <p:pic>
        <p:nvPicPr>
          <p:cNvPr id="1028" name="Picture 4" descr="Image result for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389" y="744537"/>
            <a:ext cx="3609975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137021" y="2864147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~150 </a:t>
            </a:r>
            <a:r>
              <a:rPr lang="en-US" sz="2400" dirty="0" err="1"/>
              <a:t>lbs</a:t>
            </a:r>
            <a:r>
              <a:rPr lang="en-US" sz="2400" dirty="0"/>
              <a:t>/car</a:t>
            </a:r>
          </a:p>
        </p:txBody>
      </p:sp>
      <p:pic>
        <p:nvPicPr>
          <p:cNvPr id="1030" name="Picture 6" descr="Image result for alumin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94979"/>
            <a:ext cx="3681531" cy="207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ower lin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002" y="4389981"/>
            <a:ext cx="3702029" cy="24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99302" y="6370347"/>
            <a:ext cx="3761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strength to weight ratio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1945" y="5123274"/>
            <a:ext cx="502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&gt;100 billion cans made in US each year</a:t>
            </a:r>
          </a:p>
        </p:txBody>
      </p:sp>
    </p:spTree>
    <p:extLst>
      <p:ext uri="{BB962C8B-B14F-4D97-AF65-F5344CB8AC3E}">
        <p14:creationId xmlns:p14="http://schemas.microsoft.com/office/powerpoint/2010/main" val="2449370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D4CB-F9BD-45B7-9E1F-7B070C057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3636" cy="1325563"/>
          </a:xfrm>
        </p:spPr>
        <p:txBody>
          <a:bodyPr/>
          <a:lstStyle/>
          <a:p>
            <a:r>
              <a:rPr lang="en-US" dirty="0"/>
              <a:t>Al ore: Bauxite (material composed of Al hydroxides)</a:t>
            </a:r>
          </a:p>
        </p:txBody>
      </p:sp>
      <p:sp>
        <p:nvSpPr>
          <p:cNvPr id="4" name="AutoShape 2" descr="Image result for bauxite">
            <a:extLst>
              <a:ext uri="{FF2B5EF4-FFF2-40B4-BE49-F238E27FC236}">
                <a16:creationId xmlns:a16="http://schemas.microsoft.com/office/drawing/2014/main" id="{18294025-E80A-4500-935E-B1E1EABEFE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bauxite">
            <a:extLst>
              <a:ext uri="{FF2B5EF4-FFF2-40B4-BE49-F238E27FC236}">
                <a16:creationId xmlns:a16="http://schemas.microsoft.com/office/drawing/2014/main" id="{8030063C-C143-49E5-BA7C-52A4DB248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Image result for bauxite">
            <a:extLst>
              <a:ext uri="{FF2B5EF4-FFF2-40B4-BE49-F238E27FC236}">
                <a16:creationId xmlns:a16="http://schemas.microsoft.com/office/drawing/2014/main" id="{3084AF87-5394-49D6-9E81-647325CDBDD3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2126250"/>
            <a:ext cx="10515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Formed in Laterite soils!</a:t>
            </a:r>
          </a:p>
          <a:p>
            <a:endParaRPr lang="en-US" dirty="0"/>
          </a:p>
          <a:p>
            <a:r>
              <a:rPr lang="en-US" dirty="0"/>
              <a:t>Subtropical to tropical climates</a:t>
            </a:r>
          </a:p>
          <a:p>
            <a:r>
              <a:rPr lang="en-US" dirty="0"/>
              <a:t>Abundant rainfall</a:t>
            </a:r>
          </a:p>
          <a:p>
            <a:r>
              <a:rPr lang="en-US" dirty="0"/>
              <a:t>Aluminous parent rocks (feldspars)</a:t>
            </a:r>
          </a:p>
          <a:p>
            <a:r>
              <a:rPr lang="en-US" dirty="0"/>
              <a:t>Sweet spot of topographic relief</a:t>
            </a:r>
          </a:p>
          <a:p>
            <a:pPr lvl="1"/>
            <a:r>
              <a:rPr lang="en-US" dirty="0"/>
              <a:t>High enough that there is drainage</a:t>
            </a:r>
          </a:p>
          <a:p>
            <a:pPr lvl="1"/>
            <a:r>
              <a:rPr lang="en-US" dirty="0"/>
              <a:t>Low enough that mechanical erosion of soil is slow relative to chemical leaching</a:t>
            </a:r>
          </a:p>
        </p:txBody>
      </p:sp>
      <p:pic>
        <p:nvPicPr>
          <p:cNvPr id="2058" name="Picture 10" descr="Image result for bauxite">
            <a:extLst>
              <a:ext uri="{FF2B5EF4-FFF2-40B4-BE49-F238E27FC236}">
                <a16:creationId xmlns:a16="http://schemas.microsoft.com/office/drawing/2014/main" id="{D4544DDB-1C68-4724-BDBE-FBEF96C29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186587"/>
            <a:ext cx="5573367" cy="41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405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weathering in lateritic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156"/>
            <a:ext cx="10515600" cy="4712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Least soluble components:</a:t>
            </a:r>
          </a:p>
          <a:p>
            <a:pPr lvl="1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SiO</a:t>
            </a:r>
            <a:r>
              <a:rPr lang="en-US" baseline="-25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Al</a:t>
            </a:r>
            <a:r>
              <a:rPr lang="en-US" baseline="-25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</a:t>
            </a:r>
            <a:r>
              <a:rPr lang="en-US" baseline="-25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Fe</a:t>
            </a:r>
            <a:r>
              <a:rPr lang="en-US" baseline="-25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</a:t>
            </a:r>
            <a:r>
              <a:rPr lang="en-US" baseline="-25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1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>
              <a:buAutoNum type="arabicParenR"/>
            </a:pPr>
            <a:r>
              <a:rPr lang="en-US" dirty="0"/>
              <a:t>More soluble Na</a:t>
            </a:r>
            <a:r>
              <a:rPr lang="en-US" baseline="30000" dirty="0"/>
              <a:t>+</a:t>
            </a:r>
            <a:r>
              <a:rPr lang="en-US" dirty="0"/>
              <a:t>, K</a:t>
            </a:r>
            <a:r>
              <a:rPr lang="en-US" baseline="30000" dirty="0"/>
              <a:t>+</a:t>
            </a:r>
            <a:r>
              <a:rPr lang="en-US" dirty="0"/>
              <a:t>, Mg</a:t>
            </a:r>
            <a:r>
              <a:rPr lang="en-US" baseline="30000" dirty="0"/>
              <a:t>+</a:t>
            </a:r>
            <a:r>
              <a:rPr lang="en-US" dirty="0"/>
              <a:t>, and Ca</a:t>
            </a:r>
            <a:r>
              <a:rPr lang="en-US" baseline="30000" dirty="0"/>
              <a:t>2+ </a:t>
            </a:r>
            <a:r>
              <a:rPr lang="en-US" dirty="0"/>
              <a:t>is removed in solution</a:t>
            </a:r>
          </a:p>
          <a:p>
            <a:pPr marL="514350" indent="-514350">
              <a:buAutoNum type="arabicParenR"/>
            </a:pPr>
            <a:r>
              <a:rPr lang="en-US" dirty="0"/>
              <a:t>Decaying organic matter makes groundwater slightly acidic – dissolves much of the clays, silica and Fe minerals</a:t>
            </a:r>
          </a:p>
          <a:p>
            <a:pPr marL="514350" indent="-514350">
              <a:buAutoNum type="arabicParenR"/>
            </a:pPr>
            <a:r>
              <a:rPr lang="en-US" dirty="0"/>
              <a:t>Leaves Al-hydroxides (and some Fe-hydroxides) behind </a:t>
            </a:r>
          </a:p>
        </p:txBody>
      </p:sp>
    </p:spTree>
    <p:extLst>
      <p:ext uri="{BB962C8B-B14F-4D97-AF65-F5344CB8AC3E}">
        <p14:creationId xmlns:p14="http://schemas.microsoft.com/office/powerpoint/2010/main" val="4018202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and abundances of metals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Abundant metals</a:t>
            </a:r>
          </a:p>
          <a:p>
            <a:pPr lvl="1"/>
            <a:r>
              <a:rPr lang="en-US" dirty="0"/>
              <a:t>Average abundance in crust &gt; 0.1 weight %</a:t>
            </a:r>
          </a:p>
          <a:p>
            <a:pPr lvl="2"/>
            <a:r>
              <a:rPr lang="en-US" dirty="0"/>
              <a:t>Fe, Al, Mg, Mn, Si, and </a:t>
            </a:r>
            <a:r>
              <a:rPr lang="en-US" dirty="0" err="1"/>
              <a:t>Ti</a:t>
            </a:r>
            <a:endParaRPr lang="en-US" dirty="0"/>
          </a:p>
          <a:p>
            <a:pPr lvl="2"/>
            <a:r>
              <a:rPr lang="en-US" dirty="0"/>
              <a:t>Abundant enough that future availability will never be in doubt</a:t>
            </a:r>
          </a:p>
          <a:p>
            <a:r>
              <a:rPr lang="en-US" dirty="0"/>
              <a:t>Scarce metals</a:t>
            </a:r>
          </a:p>
          <a:p>
            <a:pPr lvl="1"/>
            <a:r>
              <a:rPr lang="en-US" dirty="0"/>
              <a:t>&lt;&lt;0.1 weight % in crust</a:t>
            </a:r>
          </a:p>
          <a:p>
            <a:pPr lvl="1"/>
            <a:r>
              <a:rPr lang="en-US" dirty="0"/>
              <a:t>Ferro-alloy metals 	e.g. Ni, Cr</a:t>
            </a:r>
          </a:p>
          <a:p>
            <a:pPr lvl="1"/>
            <a:r>
              <a:rPr lang="en-US" dirty="0"/>
              <a:t>Base metals 		e.g. Cu, </a:t>
            </a:r>
            <a:r>
              <a:rPr lang="en-US" dirty="0" err="1"/>
              <a:t>Pb</a:t>
            </a:r>
            <a:endParaRPr lang="en-US" dirty="0"/>
          </a:p>
          <a:p>
            <a:pPr lvl="1"/>
            <a:r>
              <a:rPr lang="en-US" dirty="0"/>
              <a:t>Precious metals 		e.g. Au, Ag, Pt</a:t>
            </a:r>
          </a:p>
          <a:p>
            <a:pPr lvl="1"/>
            <a:r>
              <a:rPr lang="en-US" dirty="0"/>
              <a:t>Special metals		e.g. Ga, Ge, REE</a:t>
            </a:r>
          </a:p>
        </p:txBody>
      </p:sp>
    </p:spTree>
    <p:extLst>
      <p:ext uri="{BB962C8B-B14F-4D97-AF65-F5344CB8AC3E}">
        <p14:creationId xmlns:p14="http://schemas.microsoft.com/office/powerpoint/2010/main" val="2729968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Aluminum production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312" y="2028999"/>
            <a:ext cx="846759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Easy to mine the ore (soft, forms at the surface)</a:t>
            </a:r>
          </a:p>
          <a:p>
            <a:r>
              <a:rPr lang="en-US" dirty="0">
                <a:solidFill>
                  <a:srgbClr val="FFC000"/>
                </a:solidFill>
              </a:rPr>
              <a:t>Processing that ore is VERY energy intensive</a:t>
            </a:r>
          </a:p>
          <a:p>
            <a:endParaRPr lang="en-US" dirty="0"/>
          </a:p>
          <a:p>
            <a:r>
              <a:rPr lang="en-US" dirty="0"/>
              <a:t>Bauxite mines are generally in tropical regions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often in countries where energy is not cheap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far from biggest markets of aluminum products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So the Bauxite ore is washed, dried and shipped to other countries like Norway, Canada, and the US</a:t>
            </a:r>
            <a:endParaRPr lang="en-US" dirty="0"/>
          </a:p>
        </p:txBody>
      </p:sp>
      <p:pic>
        <p:nvPicPr>
          <p:cNvPr id="2050" name="Picture 2" descr="Image result for bauxite m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19" y="156250"/>
            <a:ext cx="4615195" cy="30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75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980" y="-1"/>
            <a:ext cx="8335419" cy="688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89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Image result for aluminum processing pla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223" y="2984969"/>
            <a:ext cx="5402892" cy="384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87" y="0"/>
            <a:ext cx="7462424" cy="298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84969"/>
            <a:ext cx="5824105" cy="387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773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16" y="365125"/>
            <a:ext cx="10515600" cy="1325563"/>
          </a:xfrm>
        </p:spPr>
        <p:txBody>
          <a:bodyPr/>
          <a:lstStyle/>
          <a:p>
            <a:r>
              <a:rPr lang="en-US" dirty="0"/>
              <a:t>History of Al industry in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97471" cy="4351338"/>
          </a:xfrm>
        </p:spPr>
        <p:txBody>
          <a:bodyPr/>
          <a:lstStyle/>
          <a:p>
            <a:r>
              <a:rPr lang="en-US" dirty="0"/>
              <a:t>Growth coincided with development of major power networks and building of major hydroelectric facilities</a:t>
            </a:r>
          </a:p>
          <a:p>
            <a:r>
              <a:rPr lang="en-US" dirty="0"/>
              <a:t>Leveled off after 1973 oil embargo when energy costs rose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232" y="250390"/>
            <a:ext cx="5838768" cy="623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95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046" y="663878"/>
            <a:ext cx="9427907" cy="537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4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60726" cy="4351338"/>
          </a:xfrm>
        </p:spPr>
        <p:txBody>
          <a:bodyPr/>
          <a:lstStyle/>
          <a:p>
            <a:r>
              <a:rPr lang="en-US" dirty="0"/>
              <a:t>Much higher energy than other common metals</a:t>
            </a:r>
          </a:p>
          <a:p>
            <a:endParaRPr lang="en-US" dirty="0"/>
          </a:p>
          <a:p>
            <a:r>
              <a:rPr lang="en-US" dirty="0"/>
              <a:t>MUCH less energy needed to recycle aluminum, than for primary production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426" y="248693"/>
            <a:ext cx="589597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44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mage result for aluminum c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99796"/>
            <a:ext cx="10201008" cy="533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72208" y="4108537"/>
            <a:ext cx="2617940" cy="161585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Gasoline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7551" y="1690688"/>
            <a:ext cx="2330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Japan example</a:t>
            </a:r>
          </a:p>
        </p:txBody>
      </p:sp>
    </p:spTree>
    <p:extLst>
      <p:ext uri="{BB962C8B-B14F-4D97-AF65-F5344CB8AC3E}">
        <p14:creationId xmlns:p14="http://schemas.microsoft.com/office/powerpoint/2010/main" val="350197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88693" cy="4351338"/>
          </a:xfrm>
        </p:spPr>
        <p:txBody>
          <a:bodyPr/>
          <a:lstStyle/>
          <a:p>
            <a:r>
              <a:rPr lang="en-US" dirty="0"/>
              <a:t>Only been used on large scale for 50 </a:t>
            </a:r>
            <a:r>
              <a:rPr lang="en-US" dirty="0" err="1"/>
              <a:t>yrs</a:t>
            </a:r>
            <a:endParaRPr lang="en-US" dirty="0"/>
          </a:p>
          <a:p>
            <a:r>
              <a:rPr lang="en-US" dirty="0"/>
              <a:t>Alloys – high strength to weight ratio, melting point, and corrosion resistance</a:t>
            </a:r>
          </a:p>
          <a:p>
            <a:r>
              <a:rPr lang="en-US" dirty="0"/>
              <a:t>White titanium oxide pigment</a:t>
            </a:r>
          </a:p>
          <a:p>
            <a:pPr lvl="1"/>
            <a:r>
              <a:rPr lang="en-US" dirty="0"/>
              <a:t>White, opaque, permanence of color, low toxicity</a:t>
            </a:r>
          </a:p>
          <a:p>
            <a:pPr lvl="1"/>
            <a:r>
              <a:rPr lang="en-US" dirty="0"/>
              <a:t>Principal pigment in paint, paper, plastic, rubbers and more</a:t>
            </a:r>
          </a:p>
          <a:p>
            <a:endParaRPr lang="en-US" dirty="0"/>
          </a:p>
        </p:txBody>
      </p:sp>
      <p:pic>
        <p:nvPicPr>
          <p:cNvPr id="6146" name="Picture 2" descr="Image result for titan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893" y="365125"/>
            <a:ext cx="4851748" cy="313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titanium whi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165" y="3296629"/>
            <a:ext cx="338137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764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</a:t>
            </a:r>
            <a:r>
              <a:rPr lang="en-US" dirty="0"/>
              <a:t> 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49658" cy="4351338"/>
          </a:xfrm>
        </p:spPr>
        <p:txBody>
          <a:bodyPr/>
          <a:lstStyle/>
          <a:p>
            <a:r>
              <a:rPr lang="en-US" dirty="0"/>
              <a:t>Mafic minerals like Magnetite and ilmenite </a:t>
            </a:r>
            <a:r>
              <a:rPr lang="en-US" dirty="0">
                <a:solidFill>
                  <a:srgbClr val="FFC000"/>
                </a:solidFill>
              </a:rPr>
              <a:t>(layered mafic intrusions)</a:t>
            </a:r>
          </a:p>
          <a:p>
            <a:r>
              <a:rPr lang="en-US" dirty="0"/>
              <a:t>Heavy </a:t>
            </a:r>
            <a:r>
              <a:rPr lang="en-US" dirty="0" err="1"/>
              <a:t>Ti</a:t>
            </a:r>
            <a:r>
              <a:rPr lang="en-US" dirty="0"/>
              <a:t> bearing minerals (</a:t>
            </a:r>
            <a:r>
              <a:rPr lang="en-US" dirty="0" err="1"/>
              <a:t>illmenite</a:t>
            </a:r>
            <a:r>
              <a:rPr lang="en-US" dirty="0"/>
              <a:t> and rutile) are also formed in small quantities in many igneous and metamorphic rocks, which when reduced to a sediment, can be separated by density </a:t>
            </a:r>
            <a:r>
              <a:rPr lang="en-US" dirty="0">
                <a:solidFill>
                  <a:srgbClr val="FFC000"/>
                </a:solidFill>
              </a:rPr>
              <a:t>(placer deposits)</a:t>
            </a:r>
          </a:p>
        </p:txBody>
      </p:sp>
      <p:pic>
        <p:nvPicPr>
          <p:cNvPr id="7170" name="Picture 2" descr="Image result for Titanium beach sand mining 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858" y="2005012"/>
            <a:ext cx="556260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616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FD02E-B3F3-4F8E-AF90-B1A98F398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of </a:t>
            </a:r>
            <a:r>
              <a:rPr lang="en-US" dirty="0" err="1"/>
              <a:t>Ti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74842-5E5B-4373-84C9-253E1C206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Mining is pretty low impact (especially beach placer deposits)</a:t>
            </a:r>
          </a:p>
          <a:p>
            <a:r>
              <a:rPr lang="en-US" dirty="0">
                <a:solidFill>
                  <a:srgbClr val="FFC000"/>
                </a:solidFill>
              </a:rPr>
              <a:t>However processing produces a large amount of toxic sulfate and sulfuric acid waste</a:t>
            </a:r>
          </a:p>
          <a:p>
            <a:pPr lvl="1"/>
            <a:r>
              <a:rPr lang="en-US" dirty="0"/>
              <a:t>Used to be dumped into streams and oceans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Now we deal with it in acid neutralization plants</a:t>
            </a:r>
          </a:p>
          <a:p>
            <a:pPr lvl="1"/>
            <a:r>
              <a:rPr lang="en-US" dirty="0"/>
              <a:t>We are still dealing with run off from old plants…</a:t>
            </a:r>
          </a:p>
        </p:txBody>
      </p:sp>
    </p:spTree>
    <p:extLst>
      <p:ext uri="{BB962C8B-B14F-4D97-AF65-F5344CB8AC3E}">
        <p14:creationId xmlns:p14="http://schemas.microsoft.com/office/powerpoint/2010/main" val="409520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Iron: The backbone of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49857" cy="4351338"/>
          </a:xfrm>
        </p:spPr>
        <p:txBody>
          <a:bodyPr/>
          <a:lstStyle/>
          <a:p>
            <a:r>
              <a:rPr lang="en-US" dirty="0"/>
              <a:t>Iron and its alloys = 94% of all metal consumed</a:t>
            </a:r>
          </a:p>
          <a:p>
            <a:r>
              <a:rPr lang="en-US" dirty="0"/>
              <a:t>Abundant ores!</a:t>
            </a:r>
          </a:p>
          <a:p>
            <a:r>
              <a:rPr lang="en-US" dirty="0"/>
              <a:t>Ease of smelting!</a:t>
            </a:r>
          </a:p>
          <a:p>
            <a:r>
              <a:rPr lang="en-US" dirty="0"/>
              <a:t>Low cost!</a:t>
            </a:r>
          </a:p>
          <a:p>
            <a:r>
              <a:rPr lang="en-US" dirty="0"/>
              <a:t>Strong, durable, and easy to work!</a:t>
            </a:r>
          </a:p>
        </p:txBody>
      </p:sp>
      <p:pic>
        <p:nvPicPr>
          <p:cNvPr id="9220" name="Picture 4" descr="Image result for i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057" y="203624"/>
            <a:ext cx="3754561" cy="375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996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D6BB-A1C3-4C14-B393-85226F3AE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4DA6-B40B-4AD0-A74D-8DE109BC5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USES:</a:t>
            </a:r>
          </a:p>
          <a:p>
            <a:r>
              <a:rPr lang="en-US" dirty="0"/>
              <a:t>Alloys, cement, rubber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ORES:</a:t>
            </a:r>
          </a:p>
          <a:p>
            <a:r>
              <a:rPr lang="en-US" dirty="0"/>
              <a:t>Seawater!</a:t>
            </a:r>
          </a:p>
          <a:p>
            <a:r>
              <a:rPr lang="en-US" dirty="0"/>
              <a:t>Dolomite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AE04CCC-83B6-44DB-AE47-9EA16F522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759" y="1360306"/>
            <a:ext cx="6599305" cy="413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596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9C610-FDA4-4024-9514-DB4EA4CEC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BEE9-EF57-4D9B-8770-8E5DB8FA2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846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USES:</a:t>
            </a:r>
          </a:p>
          <a:p>
            <a:r>
              <a:rPr lang="en-US" dirty="0"/>
              <a:t>Photovoltaic cells</a:t>
            </a:r>
          </a:p>
          <a:p>
            <a:r>
              <a:rPr lang="en-US" dirty="0"/>
              <a:t>Resins, lubricants, rubbers, and much more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ORES:</a:t>
            </a:r>
          </a:p>
          <a:p>
            <a:r>
              <a:rPr lang="en-US" dirty="0"/>
              <a:t>Molten quartz</a:t>
            </a:r>
          </a:p>
          <a:p>
            <a:pPr lvl="1"/>
            <a:r>
              <a:rPr lang="en-US" dirty="0"/>
              <a:t>VERY high energy</a:t>
            </a:r>
          </a:p>
        </p:txBody>
      </p:sp>
      <p:pic>
        <p:nvPicPr>
          <p:cNvPr id="2050" name="Picture 2" descr="Image result for silicon">
            <a:extLst>
              <a:ext uri="{FF2B5EF4-FFF2-40B4-BE49-F238E27FC236}">
                <a16:creationId xmlns:a16="http://schemas.microsoft.com/office/drawing/2014/main" id="{9C3FF075-2776-44A8-A1F9-457DE6BC1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656" y="869768"/>
            <a:ext cx="5118463" cy="511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305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Manganese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3603171" cy="4787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USES:</a:t>
            </a:r>
          </a:p>
          <a:p>
            <a:r>
              <a:rPr lang="en-US" dirty="0"/>
              <a:t>steel production</a:t>
            </a:r>
          </a:p>
          <a:p>
            <a:pPr lvl="1"/>
            <a:r>
              <a:rPr lang="en-US" dirty="0"/>
              <a:t>Scavenges impurities from steel!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ORES:</a:t>
            </a:r>
          </a:p>
          <a:p>
            <a:r>
              <a:rPr lang="en-US" dirty="0"/>
              <a:t>Chemical precipitates (hydrothermal vents – VMS deposits)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B1B5205-A887-48D0-BD31-1E81E3607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937" y="1513377"/>
            <a:ext cx="6924330" cy="430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306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Iron ore minerals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OXIDES:</a:t>
            </a:r>
          </a:p>
          <a:p>
            <a:r>
              <a:rPr lang="en-US" dirty="0"/>
              <a:t>Hematite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Magnetite</a:t>
            </a:r>
          </a:p>
          <a:p>
            <a:endParaRPr lang="en-US" dirty="0"/>
          </a:p>
        </p:txBody>
      </p:sp>
      <p:pic>
        <p:nvPicPr>
          <p:cNvPr id="11268" name="Picture 4" descr="Image result for hemat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158" y="1690688"/>
            <a:ext cx="2629995" cy="197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hemat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457" y="1690688"/>
            <a:ext cx="24765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hemati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61" y="1690688"/>
            <a:ext cx="2693431" cy="202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magneti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96" y="4129569"/>
            <a:ext cx="2729857" cy="204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Image result for magnetit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457" y="4129569"/>
            <a:ext cx="2883230" cy="212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Image result for magnetit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991" y="412956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155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Ferrous iron = Fe</a:t>
            </a:r>
            <a:r>
              <a:rPr lang="en-US" baseline="30000" dirty="0"/>
              <a:t>2+ </a:t>
            </a:r>
            <a:r>
              <a:rPr lang="en-US" dirty="0"/>
              <a:t> Reducing conditions (no oxygen present)</a:t>
            </a:r>
          </a:p>
          <a:p>
            <a:pPr lvl="1"/>
            <a:r>
              <a:rPr lang="en-US" dirty="0"/>
              <a:t>More soluble</a:t>
            </a:r>
          </a:p>
          <a:p>
            <a:r>
              <a:rPr lang="en-US" dirty="0"/>
              <a:t>Ferric iron = Fe</a:t>
            </a:r>
            <a:r>
              <a:rPr lang="en-US" baseline="30000" dirty="0"/>
              <a:t>3+</a:t>
            </a:r>
            <a:r>
              <a:rPr lang="en-US" dirty="0"/>
              <a:t> Oxidizing conditions (oxygen present)</a:t>
            </a:r>
          </a:p>
          <a:p>
            <a:pPr lvl="1"/>
            <a:r>
              <a:rPr lang="en-US" dirty="0"/>
              <a:t>Insoluble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06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common occurrence…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Great diversity of geologic processes which form Fe ores</a:t>
            </a:r>
          </a:p>
          <a:p>
            <a:pPr lvl="1"/>
            <a:r>
              <a:rPr lang="en-US" sz="3200" i="1" dirty="0"/>
              <a:t>Igneous, Sedimentary, and Metamorphic </a:t>
            </a:r>
          </a:p>
          <a:p>
            <a:pPr lvl="1"/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023892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Banded Iron formations (BIFs)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83826" cy="4351338"/>
          </a:xfrm>
        </p:spPr>
        <p:txBody>
          <a:bodyPr/>
          <a:lstStyle/>
          <a:p>
            <a:r>
              <a:rPr lang="en-US" dirty="0"/>
              <a:t>Most important Fe deposits today</a:t>
            </a:r>
          </a:p>
          <a:p>
            <a:r>
              <a:rPr lang="en-US" dirty="0"/>
              <a:t>HUGE deposits in the great lakes area of the US!</a:t>
            </a:r>
          </a:p>
          <a:p>
            <a:r>
              <a:rPr lang="en-US" dirty="0"/>
              <a:t>Occur only in Precambrian rocks (i.e. rocks older than 520 Ma)</a:t>
            </a:r>
          </a:p>
          <a:p>
            <a:endParaRPr lang="en-US" dirty="0"/>
          </a:p>
        </p:txBody>
      </p:sp>
      <p:pic>
        <p:nvPicPr>
          <p:cNvPr id="17410" name="Picture 2" descr="Image result for banded iron form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026" y="1562296"/>
            <a:ext cx="6263725" cy="469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194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Image may contain: 1 person, shoes, outdoor and na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0858"/>
            <a:ext cx="50292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Image may contain: outdo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98382"/>
            <a:ext cx="5552704" cy="416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96000" y="742279"/>
            <a:ext cx="57813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Alternating layers of fine grained </a:t>
            </a:r>
            <a:r>
              <a:rPr lang="en-US" dirty="0" err="1"/>
              <a:t>magnetite+hematite</a:t>
            </a:r>
            <a:r>
              <a:rPr lang="en-US" dirty="0"/>
              <a:t> and quartz</a:t>
            </a:r>
          </a:p>
        </p:txBody>
      </p:sp>
    </p:spTree>
    <p:extLst>
      <p:ext uri="{BB962C8B-B14F-4D97-AF65-F5344CB8AC3E}">
        <p14:creationId xmlns:p14="http://schemas.microsoft.com/office/powerpoint/2010/main" val="1060808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Banded Iron formations (BIFs)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Formed on the seafloor – chemical precipitates</a:t>
            </a:r>
          </a:p>
          <a:p>
            <a:r>
              <a:rPr lang="en-US" dirty="0"/>
              <a:t>All formed between 2.6 and 1.8 Ga</a:t>
            </a:r>
          </a:p>
          <a:p>
            <a:r>
              <a:rPr lang="en-US" dirty="0"/>
              <a:t>Banding of gray (hematite and Magnetite) and red (Quartz) layers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161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</TotalTime>
  <Words>1240</Words>
  <Application>Microsoft Office PowerPoint</Application>
  <PresentationFormat>Widescreen</PresentationFormat>
  <Paragraphs>203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Office Theme</vt:lpstr>
      <vt:lpstr>Metals </vt:lpstr>
      <vt:lpstr>Types and abundances of metals</vt:lpstr>
      <vt:lpstr>Iron: The backbone of industry</vt:lpstr>
      <vt:lpstr>Iron ore minerals</vt:lpstr>
      <vt:lpstr>PowerPoint Presentation</vt:lpstr>
      <vt:lpstr>A common occurrence…</vt:lpstr>
      <vt:lpstr>Banded Iron formations (BIFs)</vt:lpstr>
      <vt:lpstr>PowerPoint Presentation</vt:lpstr>
      <vt:lpstr>Banded Iron formations (BIFs)</vt:lpstr>
      <vt:lpstr>Mining enriched Fe-ores</vt:lpstr>
      <vt:lpstr>Great Precambrian Iron districts of the world:</vt:lpstr>
      <vt:lpstr>In Lake Superior District</vt:lpstr>
      <vt:lpstr>Blast furnaces smelting</vt:lpstr>
      <vt:lpstr>History of American steel industry</vt:lpstr>
      <vt:lpstr>History of American steel industry</vt:lpstr>
      <vt:lpstr>Aluminum</vt:lpstr>
      <vt:lpstr>Aluminum use today</vt:lpstr>
      <vt:lpstr>Al ore: Bauxite (material composed of Al hydroxides)</vt:lpstr>
      <vt:lpstr>Chemical weathering in lateritic conditions</vt:lpstr>
      <vt:lpstr>Aluminum production</vt:lpstr>
      <vt:lpstr>PowerPoint Presentation</vt:lpstr>
      <vt:lpstr>PowerPoint Presentation</vt:lpstr>
      <vt:lpstr>History of Al industry in US</vt:lpstr>
      <vt:lpstr>PowerPoint Presentation</vt:lpstr>
      <vt:lpstr>Energy use</vt:lpstr>
      <vt:lpstr>PowerPoint Presentation</vt:lpstr>
      <vt:lpstr>Titanium</vt:lpstr>
      <vt:lpstr>Ti Ores</vt:lpstr>
      <vt:lpstr>Processing of Ti</vt:lpstr>
      <vt:lpstr>Mg</vt:lpstr>
      <vt:lpstr>Si</vt:lpstr>
      <vt:lpstr>Manganese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Mary Katherine Fidler</cp:lastModifiedBy>
  <cp:revision>24</cp:revision>
  <dcterms:created xsi:type="dcterms:W3CDTF">2018-02-09T11:51:39Z</dcterms:created>
  <dcterms:modified xsi:type="dcterms:W3CDTF">2018-10-03T15:01:26Z</dcterms:modified>
</cp:coreProperties>
</file>